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D4032-AF21-4ACD-9BF1-17543AF709B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2C46E-214D-4717-AE4C-3958990F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7A80E-5A4E-428B-9899-F68BFECECA96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8750EB-3C37-41EA-BD51-050C7F1CF3A9}" type="slidenum">
              <a:rPr lang="en-US" sz="1200" i="0"/>
              <a:pPr algn="r"/>
              <a:t>11</a:t>
            </a:fld>
            <a:endParaRPr lang="en-US" sz="1200" i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F7DCD-632F-4250-98FA-4C68A3FC1DFD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06BB3-2CA0-4645-8878-B61836CFA88D}" type="slidenum">
              <a:rPr lang="en-US"/>
              <a:pPr/>
              <a:t>13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FFB45B-ED43-4B27-905A-8835FC065342}" type="slidenum">
              <a:rPr lang="en-US" sz="1200" i="0"/>
              <a:pPr algn="r"/>
              <a:t>14</a:t>
            </a:fld>
            <a:endParaRPr lang="en-US" sz="1200" i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A9417-83F5-4D71-AE6B-F6BE99538818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FAAB0-1953-4C8F-92B0-B09D9929929F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6259C3-8F7B-4D2C-912B-987142260CB7}" type="slidenum">
              <a:rPr lang="en-US" sz="1200" i="0"/>
              <a:pPr algn="r"/>
              <a:t>5</a:t>
            </a:fld>
            <a:endParaRPr lang="en-US" sz="1200" i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837B2-D1C1-4AE6-8FE4-4C27847ABC8E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FBB66B-03EC-45D0-ACD8-5C519F0AE914}" type="slidenum">
              <a:rPr lang="en-US" sz="1200" i="0"/>
              <a:pPr algn="r"/>
              <a:t>7</a:t>
            </a:fld>
            <a:endParaRPr lang="en-US" sz="1200" i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8D1FE-E05A-4D5A-B8E9-DE96E5DF24EB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BCC18-8901-44CD-B4EE-C3F5E35F77DF}" type="slidenum">
              <a:rPr lang="en-US"/>
              <a:pPr/>
              <a:t>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i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2974-E5A2-42FA-97FB-19BD58903A5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235C-1C8F-418C-9D35-F624D28E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0000"/>
                </a:solidFill>
                <a:latin typeface="Verdana" charset="0"/>
              </a:rPr>
              <a:t>Origins of the Vietnam War</a:t>
            </a:r>
          </a:p>
        </p:txBody>
      </p:sp>
      <p:pic>
        <p:nvPicPr>
          <p:cNvPr id="4098" name="Picture 6" descr="51646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5600"/>
            <a:ext cx="45720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7" name="AutoShape 9"/>
          <p:cNvSpPr>
            <a:spLocks noChangeArrowheads="1"/>
          </p:cNvSpPr>
          <p:nvPr/>
        </p:nvSpPr>
        <p:spPr bwMode="auto">
          <a:xfrm rot="10792560" flipH="1">
            <a:off x="1755070" y="998101"/>
            <a:ext cx="6934200" cy="2290763"/>
          </a:xfrm>
          <a:prstGeom prst="upArrowCallout">
            <a:avLst>
              <a:gd name="adj1" fmla="val 37642"/>
              <a:gd name="adj2" fmla="val 32008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i="0">
              <a:latin typeface="Verdana" pitchFamily="34" charset="0"/>
              <a:ea typeface="+mn-ea"/>
            </a:endParaRP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209800" y="1219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latin typeface="Verdana" pitchFamily="34" charset="0"/>
              </a:rPr>
              <a:t>South Vietnam</a:t>
            </a:r>
            <a:r>
              <a:rPr lang="ja-JP" altLang="en-US" b="1" i="0">
                <a:latin typeface="Verdana" pitchFamily="34" charset="0"/>
              </a:rPr>
              <a:t>’</a:t>
            </a:r>
            <a:r>
              <a:rPr lang="en-US" altLang="ja-JP" b="1" i="0" dirty="0">
                <a:latin typeface="Verdana" pitchFamily="34" charset="0"/>
              </a:rPr>
              <a:t>s president, Ngo </a:t>
            </a:r>
            <a:r>
              <a:rPr lang="en-US" altLang="ja-JP" b="1" i="0" dirty="0" err="1">
                <a:latin typeface="Verdana" pitchFamily="34" charset="0"/>
              </a:rPr>
              <a:t>Dinh</a:t>
            </a:r>
            <a:r>
              <a:rPr lang="en-US" altLang="ja-JP" b="1" i="0" dirty="0">
                <a:latin typeface="Verdana" pitchFamily="34" charset="0"/>
              </a:rPr>
              <a:t> Diem, was not a popular leader.</a:t>
            </a:r>
            <a:endParaRPr lang="en-US" b="1" i="0" dirty="0">
              <a:latin typeface="Verdana" pitchFamily="34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447800" y="4343400"/>
            <a:ext cx="6172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Verdana" pitchFamily="34" charset="0"/>
              </a:rPr>
              <a:t>A group of rebel guerilla fighters formed the National Liberation Front (NLF) to oppose the Diem government and unite Vietnam under communist rule. </a:t>
            </a:r>
          </a:p>
        </p:txBody>
      </p:sp>
      <p:pic>
        <p:nvPicPr>
          <p:cNvPr id="10242" name="Picture 2" descr="https://encrypted-tbn0.gstatic.com/images?q=tbn:ANd9GcQDiPRmx2r6rdRt-Z26u0TMzLbVCmUuvzQ-SOSZbFv1VrYZxE-f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1781175" cy="2571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38200" y="1638300"/>
            <a:ext cx="7467600" cy="4038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4364" name="Group 28"/>
          <p:cNvGraphicFramePr>
            <a:graphicFrameLocks noGrp="1"/>
          </p:cNvGraphicFramePr>
          <p:nvPr/>
        </p:nvGraphicFramePr>
        <p:xfrm>
          <a:off x="1052513" y="1638300"/>
          <a:ext cx="7024687" cy="3641725"/>
        </p:xfrm>
        <a:graphic>
          <a:graphicData uri="http://schemas.openxmlformats.org/drawingml/2006/table">
            <a:tbl>
              <a:tblPr/>
              <a:tblGrid>
                <a:gridCol w="702468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The United States supported </a:t>
                      </a:r>
                      <a:b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</a:b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South Vietnam in several ways.</a:t>
                      </a:r>
                    </a:p>
                  </a:txBody>
                  <a:tcPr marL="137160" marR="137160" marT="1371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3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formed the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Southeast Asia Treaty Organization,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which opposed communism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gave economic and military aid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sent Special Forces soldiers to </a:t>
                      </a:r>
                      <a:r>
                        <a:rPr kumimoji="0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“</a:t>
                      </a: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advise</a:t>
                      </a:r>
                      <a:r>
                        <a:rPr kumimoji="0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”</a:t>
                      </a: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South Vietnamese troops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37160" marR="137160" marT="13716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7" name="AutoShape 9"/>
          <p:cNvSpPr>
            <a:spLocks noChangeArrowheads="1"/>
          </p:cNvSpPr>
          <p:nvPr/>
        </p:nvSpPr>
        <p:spPr bwMode="auto">
          <a:xfrm rot="10792560" flipH="1">
            <a:off x="757238" y="1520825"/>
            <a:ext cx="7623175" cy="2819400"/>
          </a:xfrm>
          <a:prstGeom prst="upArrowCallout">
            <a:avLst>
              <a:gd name="adj1" fmla="val 33623"/>
              <a:gd name="adj2" fmla="val 28590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i="0">
              <a:latin typeface="Verdana" pitchFamily="34" charset="0"/>
              <a:ea typeface="+mn-ea"/>
            </a:endParaRPr>
          </a:p>
        </p:txBody>
      </p:sp>
      <p:sp>
        <p:nvSpPr>
          <p:cNvPr id="29698" name="Text Box 129"/>
          <p:cNvSpPr txBox="1">
            <a:spLocks noChangeArrowheads="1"/>
          </p:cNvSpPr>
          <p:nvPr/>
        </p:nvSpPr>
        <p:spPr bwMode="auto">
          <a:xfrm>
            <a:off x="762000" y="1600200"/>
            <a:ext cx="7696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i="0">
                <a:latin typeface="Verdana" pitchFamily="34" charset="0"/>
              </a:rPr>
              <a:t>In 1961, President Kennedy sent Special Forces troops to help fight the </a:t>
            </a: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Vietcong,</a:t>
            </a:r>
            <a:r>
              <a:rPr lang="en-US" b="1" i="0">
                <a:latin typeface="Verdana" pitchFamily="34" charset="0"/>
              </a:rPr>
              <a:t> the guerilla fighters of the National Liberation Front.</a:t>
            </a:r>
          </a:p>
        </p:txBody>
      </p:sp>
      <p:sp>
        <p:nvSpPr>
          <p:cNvPr id="29699" name="Text Box 130"/>
          <p:cNvSpPr txBox="1">
            <a:spLocks noChangeArrowheads="1"/>
          </p:cNvSpPr>
          <p:nvPr/>
        </p:nvSpPr>
        <p:spPr bwMode="auto">
          <a:xfrm>
            <a:off x="2286000" y="4343400"/>
            <a:ext cx="47244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60000"/>
              </a:spcAft>
            </a:pPr>
            <a:r>
              <a:rPr lang="en-US" i="0">
                <a:latin typeface="Verdana" pitchFamily="34" charset="0"/>
              </a:rPr>
              <a:t>The Diem government remained unpopular, however, and the </a:t>
            </a:r>
            <a:r>
              <a:rPr lang="en-US" i="0">
                <a:solidFill>
                  <a:srgbClr val="0000FF"/>
                </a:solidFill>
                <a:latin typeface="Verdana" pitchFamily="34" charset="0"/>
              </a:rPr>
              <a:t>Kennedy administration worked behind the scenes to remove Diem from power.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48400" y="2133600"/>
            <a:ext cx="2438400" cy="29718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Verdana" pitchFamily="34" charset="0"/>
              <a:ea typeface="+mn-ea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 flipH="1">
            <a:off x="3390900" y="2095500"/>
            <a:ext cx="2971800" cy="3048000"/>
          </a:xfrm>
          <a:prstGeom prst="upArrowCallout">
            <a:avLst>
              <a:gd name="adj1" fmla="val 20769"/>
              <a:gd name="adj2" fmla="val 20102"/>
              <a:gd name="adj3" fmla="val 17179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Verdana" pitchFamily="34" charset="0"/>
              <a:ea typeface="+mn-ea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5400000" flipH="1">
            <a:off x="495300" y="2095500"/>
            <a:ext cx="2971800" cy="3048000"/>
          </a:xfrm>
          <a:prstGeom prst="upArrowCallout">
            <a:avLst>
              <a:gd name="adj1" fmla="val 20093"/>
              <a:gd name="adj2" fmla="val 19292"/>
              <a:gd name="adj3" fmla="val 16667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Arial" charset="0"/>
              <a:ea typeface="+mn-ea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latin typeface="Verdana" pitchFamily="34" charset="0"/>
              </a:rPr>
              <a:t>In 1964, President Johnson faced his first crisis </a:t>
            </a:r>
          </a:p>
          <a:p>
            <a:r>
              <a:rPr lang="en-US" b="1" i="0">
                <a:latin typeface="Verdana" pitchFamily="34" charset="0"/>
              </a:rPr>
              <a:t>in Vietnam.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609600" y="2590800"/>
            <a:ext cx="2362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solidFill>
                  <a:srgbClr val="0000FF"/>
                </a:solidFill>
                <a:latin typeface="Verdana" pitchFamily="34" charset="0"/>
              </a:rPr>
              <a:t>North Vietnam attacked </a:t>
            </a:r>
            <a:r>
              <a:rPr lang="en-US" i="0">
                <a:latin typeface="Verdana" pitchFamily="34" charset="0"/>
              </a:rPr>
              <a:t>an American destroyer in the Gulf of Tonkin.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505200" y="2590800"/>
            <a:ext cx="2133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Verdana" pitchFamily="34" charset="0"/>
              </a:rPr>
              <a:t>Johnson ordered an airstrike </a:t>
            </a:r>
            <a:br>
              <a:rPr lang="en-US" i="0">
                <a:latin typeface="Verdana" pitchFamily="34" charset="0"/>
              </a:rPr>
            </a:br>
            <a:r>
              <a:rPr lang="en-US" i="0">
                <a:latin typeface="Verdana" pitchFamily="34" charset="0"/>
              </a:rPr>
              <a:t>against North Vietnam. 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6400800" y="2438400"/>
            <a:ext cx="2286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Verdana" pitchFamily="34" charset="0"/>
              </a:rPr>
              <a:t>He then asked Congress to authorize the use of force to defend U.S. troops.</a:t>
            </a:r>
          </a:p>
        </p:txBody>
      </p:sp>
      <p:sp>
        <p:nvSpPr>
          <p:cNvPr id="31752" name="Text Box 130"/>
          <p:cNvSpPr txBox="1">
            <a:spLocks noChangeArrowheads="1"/>
          </p:cNvSpPr>
          <p:nvPr/>
        </p:nvSpPr>
        <p:spPr bwMode="auto">
          <a:xfrm>
            <a:off x="2057400" y="5410200"/>
            <a:ext cx="54102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60000"/>
              </a:spcAft>
              <a:buSzPct val="80000"/>
            </a:pPr>
            <a:r>
              <a:rPr lang="en-US" i="0">
                <a:latin typeface="Verdana" pitchFamily="34" charset="0"/>
              </a:rPr>
              <a:t>In response, Congress passed the</a:t>
            </a:r>
            <a:r>
              <a:rPr lang="en-US" i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Gulf of Tonkin Resolution.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6024" grpId="0"/>
      <p:bldP spid="860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0" descr="HSUS_ch29_s1_Parch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638" y="1425575"/>
            <a:ext cx="442436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16"/>
          <p:cNvSpPr txBox="1">
            <a:spLocks noChangeArrowheads="1"/>
          </p:cNvSpPr>
          <p:nvPr/>
        </p:nvSpPr>
        <p:spPr bwMode="auto">
          <a:xfrm>
            <a:off x="1066800" y="2209800"/>
            <a:ext cx="3048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latin typeface="Verdana" pitchFamily="34" charset="0"/>
              </a:rPr>
              <a:t>The</a:t>
            </a: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i="0">
                <a:latin typeface="Verdana" pitchFamily="34" charset="0"/>
              </a:rPr>
              <a:t>Gulf of Tonkin Resolution gave Johnson tremendous war powers.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648200" y="2133600"/>
            <a:ext cx="3124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ct val="60000"/>
              </a:spcAft>
              <a:buSzPct val="80000"/>
              <a:buFontTx/>
              <a:buChar char="•"/>
            </a:pPr>
            <a:r>
              <a:rPr lang="en-US" sz="2000" i="0">
                <a:latin typeface="Verdana" pitchFamily="34" charset="0"/>
              </a:rPr>
              <a:t>It allowed him to </a:t>
            </a:r>
            <a:r>
              <a:rPr lang="en-US" sz="2000" i="0">
                <a:solidFill>
                  <a:srgbClr val="0033CC"/>
                </a:solidFill>
                <a:latin typeface="Verdana" pitchFamily="34" charset="0"/>
              </a:rPr>
              <a:t>commit U.S. troops </a:t>
            </a:r>
            <a:r>
              <a:rPr lang="en-US" sz="2000" i="0">
                <a:latin typeface="Verdana" pitchFamily="34" charset="0"/>
              </a:rPr>
              <a:t>to South Vietnam.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343400" y="3429000"/>
            <a:ext cx="33528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ct val="60000"/>
              </a:spcAft>
              <a:buSzPct val="80000"/>
              <a:buFontTx/>
              <a:buChar char="•"/>
            </a:pPr>
            <a:r>
              <a:rPr lang="en-US" sz="2000" i="0">
                <a:latin typeface="Verdana" pitchFamily="34" charset="0"/>
              </a:rPr>
              <a:t>It enabled him to fight a war against North Vietnam </a:t>
            </a:r>
            <a:r>
              <a:rPr lang="en-US" sz="2000" i="0">
                <a:solidFill>
                  <a:srgbClr val="0033CC"/>
                </a:solidFill>
                <a:latin typeface="Verdana" pitchFamily="34" charset="0"/>
              </a:rPr>
              <a:t>without asking Congress for a declaration of war.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  <p:bldP spid="184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9"/>
          <p:cNvSpPr txBox="1">
            <a:spLocks noChangeArrowheads="1"/>
          </p:cNvSpPr>
          <p:nvPr/>
        </p:nvSpPr>
        <p:spPr bwMode="auto">
          <a:xfrm>
            <a:off x="457200" y="1295400"/>
            <a:ext cx="7850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 u="sng">
                <a:latin typeface="Verdana" pitchFamily="34" charset="0"/>
              </a:rPr>
              <a:t>Terms and People</a:t>
            </a:r>
          </a:p>
        </p:txBody>
      </p:sp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914400" y="2133600"/>
            <a:ext cx="7620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Ho Chi Minh</a:t>
            </a:r>
            <a:r>
              <a:rPr lang="en-US" b="1" i="0">
                <a:latin typeface="Verdana" pitchFamily="34" charset="0"/>
              </a:rPr>
              <a:t> </a:t>
            </a:r>
            <a:r>
              <a:rPr lang="en-US" i="0">
                <a:latin typeface="Verdana" pitchFamily="34" charset="0"/>
              </a:rPr>
              <a:t>− a Vietnamese leader who demanded Vietnam</a:t>
            </a:r>
            <a:r>
              <a:rPr lang="ja-JP" altLang="en-US" i="0">
                <a:latin typeface="Verdana" pitchFamily="34" charset="0"/>
              </a:rPr>
              <a:t>’</a:t>
            </a:r>
            <a:r>
              <a:rPr lang="en-US" altLang="ja-JP" i="0">
                <a:latin typeface="Verdana" pitchFamily="34" charset="0"/>
              </a:rPr>
              <a:t>s independence from France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domino theory</a:t>
            </a:r>
            <a:r>
              <a:rPr lang="en-US" b="1" i="0">
                <a:latin typeface="Verdana" pitchFamily="34" charset="0"/>
              </a:rPr>
              <a:t> </a:t>
            </a:r>
            <a:r>
              <a:rPr lang="en-US" i="0">
                <a:latin typeface="Verdana" pitchFamily="34" charset="0"/>
              </a:rPr>
              <a:t>− the idea that if a nation fell to communism, its closest neighbors would follow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Dien Bien Phu</a:t>
            </a:r>
            <a:r>
              <a:rPr lang="en-US" b="1" i="0">
                <a:latin typeface="Verdana" pitchFamily="34" charset="0"/>
              </a:rPr>
              <a:t> </a:t>
            </a:r>
            <a:r>
              <a:rPr lang="en-US" i="0">
                <a:latin typeface="Verdana" pitchFamily="34" charset="0"/>
              </a:rPr>
              <a:t>− a French military base besieged by Vietminh troops until the French surrendered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51038"/>
            <a:ext cx="7543800" cy="3687762"/>
          </a:xfrm>
        </p:spPr>
        <p:txBody>
          <a:bodyPr>
            <a:normAutofit lnSpcReduction="10000"/>
          </a:bodyPr>
          <a:lstStyle/>
          <a:p>
            <a:pPr marL="225425" indent="-225425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Font typeface="Times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Southeast Asia Treaty Organization (SEATO)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− defensive alliance aimed at preventing communist aggression in Asia </a:t>
            </a:r>
          </a:p>
          <a:p>
            <a:pPr marL="225425" indent="-225425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Font typeface="Times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Vietcong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−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South Vietnamese guerrilla fighters supported by communists in North Vietnam</a:t>
            </a:r>
          </a:p>
          <a:p>
            <a:pPr marL="225425" indent="-225425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Font typeface="Times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Gulf of Tonkin Resolution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− 1964 congressional resolution that authorized President Johnson to commit American troops to South Vietnam and fight a war against North Vietnam</a:t>
            </a:r>
            <a:endParaRPr lang="en-US" sz="2000" smtClean="0">
              <a:latin typeface="Verdana" pitchFamily="34" charset="0"/>
            </a:endParaRPr>
          </a:p>
          <a:p>
            <a:pPr marL="225425" indent="-225425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Font typeface="Times" charset="0"/>
              <a:buChar char="•"/>
            </a:pPr>
            <a:endParaRPr lang="en-US" sz="2000" smtClean="0">
              <a:latin typeface="Verdana" pitchFamily="34" charset="0"/>
            </a:endParaRPr>
          </a:p>
        </p:txBody>
      </p:sp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78501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 u="sng">
                <a:latin typeface="Verdana" pitchFamily="34" charset="0"/>
              </a:rPr>
              <a:t>Terms and People</a:t>
            </a:r>
            <a:r>
              <a:rPr lang="en-US" i="0">
                <a:latin typeface="Verdana" pitchFamily="34" charset="0"/>
              </a:rPr>
              <a:t> </a:t>
            </a:r>
            <a:r>
              <a:rPr lang="en-US" sz="1800" i="0">
                <a:latin typeface="Verdana" pitchFamily="34" charset="0"/>
              </a:rPr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30"/>
          <p:cNvSpPr txBox="1">
            <a:spLocks noChangeArrowheads="1"/>
          </p:cNvSpPr>
          <p:nvPr/>
        </p:nvSpPr>
        <p:spPr bwMode="auto">
          <a:xfrm>
            <a:off x="5105400" y="2362200"/>
            <a:ext cx="37338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 i="0">
                <a:latin typeface="Verdana" pitchFamily="34" charset="0"/>
              </a:rPr>
              <a:t>The United States wanted France as an ally in the Cold War.</a:t>
            </a:r>
          </a:p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 i="0">
                <a:latin typeface="Verdana" pitchFamily="34" charset="0"/>
              </a:rPr>
              <a:t>The United States also wanted to </a:t>
            </a:r>
            <a:r>
              <a:rPr lang="en-US" i="0">
                <a:solidFill>
                  <a:srgbClr val="0033CC"/>
                </a:solidFill>
                <a:latin typeface="Verdana" pitchFamily="34" charset="0"/>
              </a:rPr>
              <a:t>support any government that was fighting communism.</a:t>
            </a:r>
          </a:p>
        </p:txBody>
      </p:sp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371600" y="2743200"/>
            <a:ext cx="243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609600" y="1295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latin typeface="Verdana" pitchFamily="34" charset="0"/>
              </a:rPr>
              <a:t>The United States became involved in Vietnam </a:t>
            </a:r>
            <a:br>
              <a:rPr lang="en-US" b="1" i="0">
                <a:latin typeface="Verdana" pitchFamily="34" charset="0"/>
              </a:rPr>
            </a:br>
            <a:r>
              <a:rPr lang="en-US" b="1" i="0">
                <a:latin typeface="Verdana" pitchFamily="34" charset="0"/>
              </a:rPr>
              <a:t>for several reasons.</a:t>
            </a:r>
          </a:p>
        </p:txBody>
      </p:sp>
      <p:pic>
        <p:nvPicPr>
          <p:cNvPr id="13316" name="Picture 11" descr="51646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76500"/>
            <a:ext cx="4114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6"/>
          <p:cNvSpPr txBox="1">
            <a:spLocks noChangeArrowheads="1"/>
          </p:cNvSpPr>
          <p:nvPr/>
        </p:nvSpPr>
        <p:spPr bwMode="auto">
          <a:xfrm>
            <a:off x="381000" y="1447800"/>
            <a:ext cx="4724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latin typeface="Verdana" pitchFamily="34" charset="0"/>
              </a:rPr>
              <a:t>French colonial governments had ruled most of Indochina since the 1800s.</a:t>
            </a:r>
            <a:endParaRPr lang="en-US" i="0">
              <a:latin typeface="Verdana" pitchFamily="34" charset="0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28625" y="3328988"/>
            <a:ext cx="487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Verdana" pitchFamily="34" charset="0"/>
              </a:rPr>
              <a:t>The French exploited Indochina</a:t>
            </a:r>
            <a:r>
              <a:rPr lang="ja-JP" altLang="en-US" i="0">
                <a:latin typeface="Verdana" pitchFamily="34" charset="0"/>
              </a:rPr>
              <a:t>’</a:t>
            </a:r>
            <a:r>
              <a:rPr lang="en-US" altLang="ja-JP" i="0">
                <a:latin typeface="Verdana" pitchFamily="34" charset="0"/>
              </a:rPr>
              <a:t>s wealth by owning plantations, claiming mineral rights, and imposing high taxes.</a:t>
            </a:r>
            <a:endParaRPr lang="en-US" i="0">
              <a:latin typeface="Verdana" pitchFamily="34" charset="0"/>
            </a:endParaRPr>
          </a:p>
        </p:txBody>
      </p:sp>
      <p:pic>
        <p:nvPicPr>
          <p:cNvPr id="15363" name="Picture 5" descr="HSUS_ch29_s1_FrenchIndo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4671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6"/>
          <p:cNvSpPr txBox="1">
            <a:spLocks noChangeArrowheads="1"/>
          </p:cNvSpPr>
          <p:nvPr/>
        </p:nvSpPr>
        <p:spPr bwMode="auto">
          <a:xfrm>
            <a:off x="838200" y="1981200"/>
            <a:ext cx="38862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Verdana" pitchFamily="34" charset="0"/>
              </a:rPr>
              <a:t>Vietnamese leader </a:t>
            </a:r>
            <a:br>
              <a:rPr lang="en-US" i="0">
                <a:latin typeface="Verdana" pitchFamily="34" charset="0"/>
              </a:rPr>
            </a:b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Ho Chi Minh</a:t>
            </a:r>
            <a:r>
              <a:rPr lang="en-US" i="0">
                <a:latin typeface="Verdana" pitchFamily="34" charset="0"/>
              </a:rPr>
              <a:t> worked </a:t>
            </a:r>
            <a:br>
              <a:rPr lang="en-US" i="0">
                <a:latin typeface="Verdana" pitchFamily="34" charset="0"/>
              </a:rPr>
            </a:br>
            <a:r>
              <a:rPr lang="en-US" i="0">
                <a:latin typeface="Verdana" pitchFamily="34" charset="0"/>
              </a:rPr>
              <a:t>to free Vietnam from colonial rule.</a:t>
            </a:r>
          </a:p>
          <a:p>
            <a:pPr>
              <a:lnSpc>
                <a:spcPct val="150000"/>
              </a:lnSpc>
            </a:pPr>
            <a:endParaRPr lang="en-US" i="0">
              <a:latin typeface="Verdana" pitchFamily="34" charset="0"/>
            </a:endParaRPr>
          </a:p>
          <a:p>
            <a:r>
              <a:rPr lang="en-US" i="0">
                <a:latin typeface="Verdana" pitchFamily="34" charset="0"/>
              </a:rPr>
              <a:t>Unable to get support from western nations, </a:t>
            </a:r>
            <a:br>
              <a:rPr lang="en-US" i="0">
                <a:latin typeface="Verdana" pitchFamily="34" charset="0"/>
              </a:rPr>
            </a:br>
            <a:r>
              <a:rPr lang="en-US" i="0">
                <a:solidFill>
                  <a:srgbClr val="333399"/>
                </a:solidFill>
                <a:latin typeface="Verdana" pitchFamily="34" charset="0"/>
              </a:rPr>
              <a:t>he embraced communism </a:t>
            </a:r>
            <a:r>
              <a:rPr lang="en-US" i="0">
                <a:latin typeface="Verdana" pitchFamily="34" charset="0"/>
              </a:rPr>
              <a:t>and received support from Soviet communists.</a:t>
            </a:r>
          </a:p>
        </p:txBody>
      </p:sp>
      <p:pic>
        <p:nvPicPr>
          <p:cNvPr id="17410" name="Picture 8" descr="3239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1828800"/>
            <a:ext cx="25955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7" name="AutoShape 9"/>
          <p:cNvSpPr>
            <a:spLocks noChangeArrowheads="1"/>
          </p:cNvSpPr>
          <p:nvPr/>
        </p:nvSpPr>
        <p:spPr bwMode="auto">
          <a:xfrm rot="10792560" flipH="1">
            <a:off x="609600" y="1368425"/>
            <a:ext cx="7772400" cy="2363788"/>
          </a:xfrm>
          <a:prstGeom prst="upArrowCallout">
            <a:avLst>
              <a:gd name="adj1" fmla="val 40888"/>
              <a:gd name="adj2" fmla="val 34769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i="0">
              <a:latin typeface="Verdana" pitchFamily="34" charset="0"/>
              <a:ea typeface="+mn-ea"/>
            </a:endParaRPr>
          </a:p>
        </p:txBody>
      </p:sp>
      <p:sp>
        <p:nvSpPr>
          <p:cNvPr id="19458" name="Rectangle 29"/>
          <p:cNvSpPr>
            <a:spLocks noChangeArrowheads="1"/>
          </p:cNvSpPr>
          <p:nvPr/>
        </p:nvSpPr>
        <p:spPr bwMode="auto">
          <a:xfrm>
            <a:off x="685800" y="1447800"/>
            <a:ext cx="7543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Verdana" pitchFamily="34" charset="0"/>
              </a:rPr>
              <a:t>In 1954,</a:t>
            </a:r>
            <a:r>
              <a:rPr lang="en-US" b="1" i="0">
                <a:latin typeface="Verdana" pitchFamily="34" charset="0"/>
              </a:rPr>
              <a:t> President Eisenhower introduced the </a:t>
            </a: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domino theory,</a:t>
            </a:r>
            <a:r>
              <a:rPr lang="en-US" i="0">
                <a:latin typeface="Verdana" pitchFamily="34" charset="0"/>
              </a:rPr>
              <a:t> which said that </a:t>
            </a:r>
            <a:r>
              <a:rPr lang="en-US" i="0">
                <a:solidFill>
                  <a:srgbClr val="0033CC"/>
                </a:solidFill>
                <a:latin typeface="Verdana" pitchFamily="34" charset="0"/>
              </a:rPr>
              <a:t>if Vietnam became communist, its closest neighbors would follow.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343400" y="3733800"/>
            <a:ext cx="4343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latin typeface="Verdana" pitchFamily="34" charset="0"/>
              </a:rPr>
              <a:t>If communism spread throughout the region, Eisenhower feared, it could threaten Japan, the Philippines, and Australia.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3457832" cy="35488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6"/>
          <p:cNvSpPr txBox="1">
            <a:spLocks noChangeArrowheads="1"/>
          </p:cNvSpPr>
          <p:nvPr/>
        </p:nvSpPr>
        <p:spPr bwMode="auto">
          <a:xfrm>
            <a:off x="609600" y="2486025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Verdana" pitchFamily="34" charset="0"/>
              </a:rPr>
              <a:t>The </a:t>
            </a:r>
            <a:r>
              <a:rPr lang="en-US" i="0">
                <a:solidFill>
                  <a:srgbClr val="0033CC"/>
                </a:solidFill>
                <a:latin typeface="Verdana" pitchFamily="34" charset="0"/>
              </a:rPr>
              <a:t>Vietminh hammered at French forces </a:t>
            </a:r>
            <a:r>
              <a:rPr lang="en-US" i="0">
                <a:latin typeface="Verdana" pitchFamily="34" charset="0"/>
              </a:rPr>
              <a:t>and laid siege to the base for 55 days.</a:t>
            </a:r>
          </a:p>
          <a:p>
            <a:endParaRPr lang="en-US" i="0">
              <a:latin typeface="Verdana" pitchFamily="34" charset="0"/>
            </a:endParaRPr>
          </a:p>
          <a:p>
            <a:r>
              <a:rPr lang="en-US" i="0">
                <a:latin typeface="Verdana" pitchFamily="34" charset="0"/>
              </a:rPr>
              <a:t>After suffering more than 15,000 casualties, the </a:t>
            </a:r>
            <a:r>
              <a:rPr lang="en-US" i="0">
                <a:solidFill>
                  <a:srgbClr val="0033CC"/>
                </a:solidFill>
                <a:latin typeface="Verdana" pitchFamily="34" charset="0"/>
              </a:rPr>
              <a:t>French surrendered</a:t>
            </a:r>
            <a:r>
              <a:rPr lang="en-US" i="0">
                <a:latin typeface="Verdana" pitchFamily="34" charset="0"/>
              </a:rPr>
              <a:t> on May 7, 1954.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33400" y="1295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latin typeface="Verdana" pitchFamily="34" charset="0"/>
              </a:rPr>
              <a:t>Despite U.S. financial support, the French were defeated by Vietminh forces at </a:t>
            </a:r>
            <a:r>
              <a:rPr lang="en-US" b="1" i="0">
                <a:solidFill>
                  <a:srgbClr val="FF0000"/>
                </a:solidFill>
                <a:latin typeface="Verdana" pitchFamily="34" charset="0"/>
              </a:rPr>
              <a:t>Dien Bien Phu. </a:t>
            </a:r>
          </a:p>
        </p:txBody>
      </p:sp>
      <p:pic>
        <p:nvPicPr>
          <p:cNvPr id="21507" name="Picture 6" descr="HSUS_ch29_s1_VietnameseFigh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27193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533400" y="5638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latin typeface="Verdana" pitchFamily="34" charset="0"/>
              </a:rPr>
              <a:t>In the peace accord that followed, Cambodia, Laos, and Vietnam gained independence from France.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HSUS_ch29_s1_VietnamDivision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3835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304800" y="1371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latin typeface="Verdana" pitchFamily="34" charset="0"/>
              </a:rPr>
              <a:t>Vietnam was divided into two countries. 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5400000" flipH="1">
            <a:off x="3048000" y="152400"/>
            <a:ext cx="1066800" cy="5334000"/>
          </a:xfrm>
          <a:prstGeom prst="upArrowCallout">
            <a:avLst>
              <a:gd name="adj1" fmla="val 96833"/>
              <a:gd name="adj2" fmla="val 50000"/>
              <a:gd name="adj3" fmla="val 66019"/>
              <a:gd name="adj4" fmla="val 86796"/>
            </a:avLst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latin typeface="Verdana" pitchFamily="34" charset="0"/>
              </a:rPr>
              <a:t>Ho Chi Minh</a:t>
            </a:r>
            <a:r>
              <a:rPr lang="ja-JP" altLang="en-US" sz="2000" i="0">
                <a:latin typeface="Verdana" pitchFamily="34" charset="0"/>
              </a:rPr>
              <a:t>’</a:t>
            </a:r>
            <a:r>
              <a:rPr lang="en-US" altLang="ja-JP" sz="2000" i="0">
                <a:latin typeface="Verdana" pitchFamily="34" charset="0"/>
              </a:rPr>
              <a:t>s communist government ruled North Vietnam.</a:t>
            </a:r>
            <a:endParaRPr lang="en-US" sz="2000" i="0">
              <a:latin typeface="Verdana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 flipH="1">
            <a:off x="3124200" y="1981200"/>
            <a:ext cx="1066800" cy="5334000"/>
          </a:xfrm>
          <a:prstGeom prst="upArrowCallout">
            <a:avLst>
              <a:gd name="adj1" fmla="val 96833"/>
              <a:gd name="adj2" fmla="val 50000"/>
              <a:gd name="adj3" fmla="val 66019"/>
              <a:gd name="adj4" fmla="val 8679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 i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431925" y="4175125"/>
            <a:ext cx="474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>
                <a:latin typeface="Verdana" pitchFamily="34" charset="0"/>
              </a:rPr>
              <a:t>An anticommunist government, supported by the United States, ruled South Vietnam.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558</Words>
  <Application>Microsoft Office PowerPoint</Application>
  <PresentationFormat>On-screen Show (4:3)</PresentationFormat>
  <Paragraphs>56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Origins of the Vietnam War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School District Of Palm Beach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the Vietnam War</dc:title>
  <dc:creator>1089875</dc:creator>
  <cp:lastModifiedBy>1089875</cp:lastModifiedBy>
  <cp:revision>30</cp:revision>
  <dcterms:created xsi:type="dcterms:W3CDTF">2013-04-01T13:53:56Z</dcterms:created>
  <dcterms:modified xsi:type="dcterms:W3CDTF">2013-04-09T19:52:41Z</dcterms:modified>
</cp:coreProperties>
</file>